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88" r:id="rId3"/>
    <p:sldId id="332" r:id="rId4"/>
    <p:sldId id="333" r:id="rId5"/>
    <p:sldId id="334" r:id="rId6"/>
    <p:sldId id="335" r:id="rId7"/>
    <p:sldId id="289" r:id="rId8"/>
    <p:sldId id="291" r:id="rId9"/>
    <p:sldId id="292" r:id="rId10"/>
    <p:sldId id="293" r:id="rId11"/>
    <p:sldId id="294" r:id="rId12"/>
    <p:sldId id="296" r:id="rId13"/>
    <p:sldId id="297" r:id="rId14"/>
    <p:sldId id="298" r:id="rId15"/>
    <p:sldId id="299" r:id="rId16"/>
    <p:sldId id="300" r:id="rId17"/>
    <p:sldId id="267" r:id="rId18"/>
    <p:sldId id="306" r:id="rId19"/>
    <p:sldId id="309" r:id="rId20"/>
    <p:sldId id="307" r:id="rId21"/>
    <p:sldId id="310" r:id="rId22"/>
    <p:sldId id="314" r:id="rId23"/>
    <p:sldId id="317" r:id="rId24"/>
    <p:sldId id="319" r:id="rId25"/>
    <p:sldId id="320" r:id="rId26"/>
    <p:sldId id="325" r:id="rId27"/>
    <p:sldId id="326" r:id="rId28"/>
    <p:sldId id="328" r:id="rId29"/>
    <p:sldId id="321" r:id="rId30"/>
    <p:sldId id="324" r:id="rId31"/>
    <p:sldId id="330" r:id="rId32"/>
    <p:sldId id="329" r:id="rId33"/>
    <p:sldId id="276" r:id="rId34"/>
    <p:sldId id="336" r:id="rId35"/>
    <p:sldId id="268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D8D8"/>
    <a:srgbClr val="057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theme" Target="theme/theme1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presProps" Target="presProps.xml" /><Relationship Id="rId40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slide" Target="slides/slide35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573C1-2CC5-4051-B7A7-90F248E1A39C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4B531-7F91-443D-AFDE-8BAFA0F692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573C1-2CC5-4051-B7A7-90F248E1A39C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4B531-7F91-443D-AFDE-8BAFA0F692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573C1-2CC5-4051-B7A7-90F248E1A39C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4B531-7F91-443D-AFDE-8BAFA0F692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573C1-2CC5-4051-B7A7-90F248E1A39C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4B531-7F91-443D-AFDE-8BAFA0F692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573C1-2CC5-4051-B7A7-90F248E1A39C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4B531-7F91-443D-AFDE-8BAFA0F692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573C1-2CC5-4051-B7A7-90F248E1A39C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4B531-7F91-443D-AFDE-8BAFA0F692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573C1-2CC5-4051-B7A7-90F248E1A39C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4B531-7F91-443D-AFDE-8BAFA0F692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573C1-2CC5-4051-B7A7-90F248E1A39C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4B531-7F91-443D-AFDE-8BAFA0F692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573C1-2CC5-4051-B7A7-90F248E1A39C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4B531-7F91-443D-AFDE-8BAFA0F692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573C1-2CC5-4051-B7A7-90F248E1A39C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4B531-7F91-443D-AFDE-8BAFA0F692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573C1-2CC5-4051-B7A7-90F248E1A39C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4C4B531-7F91-443D-AFDE-8BAFA0F692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22573C1-2CC5-4051-B7A7-90F248E1A39C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4C4B531-7F91-443D-AFDE-8BAFA0F692F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 /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 /><Relationship Id="rId2" Type="http://schemas.openxmlformats.org/officeDocument/2006/relationships/image" Target="../media/image13.pn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 /><Relationship Id="rId2" Type="http://schemas.openxmlformats.org/officeDocument/2006/relationships/image" Target="../media/image16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8.png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6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 /><Relationship Id="rId1" Type="http://schemas.openxmlformats.org/officeDocument/2006/relationships/slideLayout" Target="../slideLayouts/slideLayout6.xml" 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 /><Relationship Id="rId2" Type="http://schemas.openxmlformats.org/officeDocument/2006/relationships/hyperlink" Target="http://www.ualmediator.ru/" TargetMode="External" /><Relationship Id="rId1" Type="http://schemas.openxmlformats.org/officeDocument/2006/relationships/slideLayout" Target="../slideLayouts/slideLayout6.xml" /><Relationship Id="rId4" Type="http://schemas.openxmlformats.org/officeDocument/2006/relationships/image" Target="../media/image23.png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6.png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692696"/>
            <a:ext cx="7851648" cy="2507704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>
                <a:solidFill>
                  <a:schemeClr val="tx1"/>
                </a:solidFill>
              </a:rPr>
            </a:br>
            <a:br>
              <a:rPr lang="ru-RU" dirty="0">
                <a:solidFill>
                  <a:schemeClr val="tx1"/>
                </a:solidFill>
              </a:rPr>
            </a:br>
            <a:br>
              <a:rPr lang="ru-RU" dirty="0">
                <a:solidFill>
                  <a:schemeClr val="tx1"/>
                </a:solidFill>
              </a:rPr>
            </a:br>
            <a:br>
              <a:rPr lang="ru-RU" dirty="0">
                <a:solidFill>
                  <a:schemeClr val="tx1"/>
                </a:solidFill>
              </a:rPr>
            </a:br>
            <a:br>
              <a:rPr lang="ru-RU" sz="4000" dirty="0">
                <a:solidFill>
                  <a:schemeClr val="tx1"/>
                </a:solidFill>
              </a:rPr>
            </a:br>
            <a:r>
              <a:rPr lang="ru-RU" sz="4200" dirty="0">
                <a:solidFill>
                  <a:srgbClr val="FFC000"/>
                </a:solidFill>
              </a:rPr>
              <a:t>«</a:t>
            </a:r>
            <a:r>
              <a:rPr lang="ru-RU" sz="4200" dirty="0">
                <a:solidFill>
                  <a:srgbClr val="FFC000"/>
                </a:solidFill>
                <a:effectLst/>
              </a:rPr>
              <a:t>Как уберечь ребенка от употребления </a:t>
            </a:r>
            <a:r>
              <a:rPr lang="ru-RU" sz="4200" dirty="0" err="1">
                <a:solidFill>
                  <a:srgbClr val="FFC000"/>
                </a:solidFill>
                <a:effectLst/>
              </a:rPr>
              <a:t>психо</a:t>
            </a:r>
            <a:r>
              <a:rPr lang="ru-RU" sz="4200" dirty="0">
                <a:solidFill>
                  <a:srgbClr val="FFC000"/>
                </a:solidFill>
                <a:effectLst/>
              </a:rPr>
              <a:t>-активных веществ в существующей реальности»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228536"/>
            <a:ext cx="7776536" cy="2216688"/>
          </a:xfrm>
        </p:spPr>
        <p:txBody>
          <a:bodyPr>
            <a:normAutofit/>
          </a:bodyPr>
          <a:lstStyle/>
          <a:p>
            <a:endParaRPr lang="ru-RU" dirty="0"/>
          </a:p>
          <a:p>
            <a:pPr algn="ctr"/>
            <a:r>
              <a:rPr lang="ru-RU" sz="2400" dirty="0"/>
              <a:t>ПРАВОВОЙ ЛИКБЕЗ ДЛЯ РОДИТЕЛЕЙ</a:t>
            </a:r>
          </a:p>
          <a:p>
            <a:pPr algn="ctr"/>
            <a:r>
              <a:rPr lang="ru-RU" sz="2400" dirty="0"/>
              <a:t>Проект «Я Человек», реализуемый на средства Фонда президентских грантов РФ</a:t>
            </a:r>
            <a:endParaRPr lang="en-US" sz="2400" dirty="0"/>
          </a:p>
          <a:p>
            <a:pPr algn="ctr"/>
            <a:endParaRPr lang="ru-RU" dirty="0"/>
          </a:p>
          <a:p>
            <a:endParaRPr lang="ru-RU" dirty="0"/>
          </a:p>
          <a:p>
            <a:endParaRPr lang="ru-RU" sz="1800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4714650"/>
            <a:ext cx="4520247" cy="21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053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rmAutofit fontScale="90000"/>
          </a:bodyPr>
          <a:lstStyle/>
          <a:p>
            <a:r>
              <a:rPr lang="ru-RU" dirty="0"/>
              <a:t>Что значит – быть подростком?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Они стремятся познать этот мир. Они хотят узнать все, любой ценой и прямо сейчас. 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FF0000"/>
                </a:solidFill>
              </a:rPr>
              <a:t>Все</a:t>
            </a:r>
            <a:r>
              <a:rPr lang="ru-RU" sz="2000" dirty="0"/>
              <a:t> – потому что не хотят ничего упустить: вдруг это самое главное в жизни? 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FF0000"/>
                </a:solidFill>
              </a:rPr>
              <a:t>Любой ценой </a:t>
            </a:r>
            <a:r>
              <a:rPr lang="ru-RU" sz="2000" dirty="0"/>
              <a:t>– потому что пока все равно непонятно, что сколько стоит и есть ли ценности в человеческой жизни вообще. </a:t>
            </a:r>
          </a:p>
          <a:p>
            <a:pPr marL="0" indent="0">
              <a:buNone/>
            </a:pPr>
            <a:r>
              <a:rPr lang="ru-RU" sz="2000" dirty="0"/>
              <a:t>Прямо </a:t>
            </a:r>
            <a:r>
              <a:rPr lang="ru-RU" sz="2000" dirty="0">
                <a:solidFill>
                  <a:srgbClr val="FF0000"/>
                </a:solidFill>
              </a:rPr>
              <a:t>сейчас</a:t>
            </a:r>
            <a:r>
              <a:rPr lang="ru-RU" sz="2000" dirty="0"/>
              <a:t> – потому что потом они </a:t>
            </a:r>
          </a:p>
          <a:p>
            <a:pPr marL="0" indent="0">
              <a:buNone/>
            </a:pPr>
            <a:r>
              <a:rPr lang="ru-RU" sz="2000" dirty="0"/>
              <a:t>не успеют, они живут только сейчас. </a:t>
            </a:r>
          </a:p>
          <a:p>
            <a:pPr marL="0" indent="0">
              <a:buNone/>
            </a:pPr>
            <a:r>
              <a:rPr lang="ru-RU" sz="2000" dirty="0"/>
              <a:t>Будущее для них весьма абстрактно </a:t>
            </a:r>
          </a:p>
          <a:p>
            <a:pPr marL="0" indent="0">
              <a:buNone/>
            </a:pPr>
            <a:r>
              <a:rPr lang="ru-RU" sz="2000" dirty="0"/>
              <a:t>(и в этом они больше похожи на детей,</a:t>
            </a:r>
          </a:p>
          <a:p>
            <a:pPr marL="0" indent="0">
              <a:buNone/>
            </a:pPr>
            <a:r>
              <a:rPr lang="ru-RU" sz="2000" dirty="0"/>
              <a:t> чем на взрослых), и тридцатилетние </a:t>
            </a:r>
          </a:p>
          <a:p>
            <a:pPr marL="0" indent="0">
              <a:buNone/>
            </a:pPr>
            <a:r>
              <a:rPr lang="ru-RU" sz="2000" dirty="0"/>
              <a:t>кажутся им стариками.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92064" y="3186691"/>
            <a:ext cx="2840376" cy="3554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367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rmAutofit fontScale="90000"/>
          </a:bodyPr>
          <a:lstStyle/>
          <a:p>
            <a:r>
              <a:rPr lang="ru-RU" dirty="0"/>
              <a:t>Что значит – быть подростком?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Они хотят узнать себя, понять, на что способны, насколько ценны. </a:t>
            </a:r>
          </a:p>
          <a:p>
            <a:pPr marL="0" indent="0">
              <a:buNone/>
            </a:pPr>
            <a:r>
              <a:rPr lang="ru-RU" dirty="0"/>
              <a:t>Они пытаются понять и принять свое новое тело. Любая неудача или чье-то отвержение обесценивают их в собственных глазах. </a:t>
            </a:r>
          </a:p>
          <a:p>
            <a:pPr marL="0" indent="0">
              <a:buNone/>
            </a:pPr>
            <a:r>
              <a:rPr lang="ru-RU" dirty="0"/>
              <a:t>Они хотят быть всем или не быть вообще.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3933056"/>
            <a:ext cx="3460136" cy="27201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5856" y="3933056"/>
            <a:ext cx="4077922" cy="2720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112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rmAutofit fontScale="90000"/>
          </a:bodyPr>
          <a:lstStyle/>
          <a:p>
            <a:r>
              <a:rPr lang="ru-RU" dirty="0"/>
              <a:t>Что значит – быть подростком?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•	Несмотря на свою агрессивность, жесткость, равнодушие и «непрошибаемость» они чувствительны и ранимы. Они способны переживать, страдать, любить, уважать и верить.</a:t>
            </a:r>
          </a:p>
          <a:p>
            <a:pPr marL="0" indent="0">
              <a:buNone/>
            </a:pPr>
            <a:r>
              <a:rPr lang="ru-RU" dirty="0"/>
              <a:t>•	Они хотят узнать других и научиться жить среди людей. Они показывают себя другим и стремятся найти или завоевать свое собственное место.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7119" y="4175166"/>
            <a:ext cx="3601021" cy="26420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4175166"/>
            <a:ext cx="2664296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119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rmAutofit fontScale="90000"/>
          </a:bodyPr>
          <a:lstStyle/>
          <a:p>
            <a:r>
              <a:rPr lang="ru-RU" dirty="0"/>
              <a:t>Что значит – быть подростком?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	Они хотят оценить и испытать на прочность этот мир, эту жизнь и себя. Они хотят понять, что важно, а что нет, построить свою жизнь, основываясь на своих собственных ценностях и убеждениях.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2852936"/>
            <a:ext cx="4602088" cy="302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8857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15448"/>
          </a:xfrm>
        </p:spPr>
        <p:txBody>
          <a:bodyPr>
            <a:normAutofit fontScale="90000"/>
          </a:bodyPr>
          <a:lstStyle/>
          <a:p>
            <a:r>
              <a:rPr lang="ru-RU" dirty="0"/>
              <a:t>Что значит – быть подростком?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dirty="0"/>
              <a:t>Они хотят гордиться своей семьей, </a:t>
            </a:r>
          </a:p>
          <a:p>
            <a:pPr marL="0" indent="0">
              <a:buNone/>
            </a:pPr>
            <a:r>
              <a:rPr lang="ru-RU" sz="2000" dirty="0"/>
              <a:t>своими родителями и подвергают </a:t>
            </a:r>
          </a:p>
          <a:p>
            <a:pPr marL="0" indent="0">
              <a:buNone/>
            </a:pPr>
            <a:r>
              <a:rPr lang="ru-RU" sz="2000" dirty="0"/>
              <a:t>испытаниям  их авторитет. 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/>
              <a:t>Желая удостовериться в том, что их </a:t>
            </a:r>
          </a:p>
          <a:p>
            <a:pPr marL="0" indent="0">
              <a:buNone/>
            </a:pPr>
            <a:r>
              <a:rPr lang="ru-RU" sz="2000" dirty="0"/>
              <a:t>принимают такими, какие они есть, </a:t>
            </a:r>
          </a:p>
          <a:p>
            <a:pPr marL="0" indent="0">
              <a:buNone/>
            </a:pPr>
            <a:r>
              <a:rPr lang="ru-RU" sz="2000" dirty="0"/>
              <a:t>подростки проверяют родительскую </a:t>
            </a:r>
          </a:p>
          <a:p>
            <a:pPr marL="0" indent="0">
              <a:buNone/>
            </a:pPr>
            <a:r>
              <a:rPr lang="ru-RU" sz="2000" dirty="0"/>
              <a:t>любовь своими выходками. Стремясь </a:t>
            </a:r>
          </a:p>
          <a:p>
            <a:pPr marL="0" indent="0">
              <a:buNone/>
            </a:pPr>
            <a:r>
              <a:rPr lang="ru-RU" sz="2000" dirty="0"/>
              <a:t>стать равными в принятии решений, </a:t>
            </a:r>
          </a:p>
          <a:p>
            <a:pPr marL="0" indent="0">
              <a:buNone/>
            </a:pPr>
            <a:r>
              <a:rPr lang="ru-RU" sz="2000" dirty="0"/>
              <a:t>они требуют особого положения.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/>
              <a:t>Пытаясь изменить свой статус в семье,</a:t>
            </a:r>
          </a:p>
          <a:p>
            <a:pPr marL="0" indent="0">
              <a:buNone/>
            </a:pPr>
            <a:r>
              <a:rPr lang="ru-RU" sz="2000" dirty="0"/>
              <a:t> они отделяются и «уходят», чтобы                                                                              потом вернуться, если их будут ждать.</a:t>
            </a:r>
            <a:r>
              <a:rPr lang="ru-RU" dirty="0"/>
              <a:t>	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86400" y="2821366"/>
            <a:ext cx="3600400" cy="1800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8204" y="754867"/>
            <a:ext cx="2622203" cy="19666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36424" y="4721413"/>
            <a:ext cx="2865761" cy="214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992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15448"/>
          </a:xfrm>
        </p:spPr>
        <p:txBody>
          <a:bodyPr>
            <a:normAutofit fontScale="90000"/>
          </a:bodyPr>
          <a:lstStyle/>
          <a:p>
            <a:r>
              <a:rPr lang="ru-RU" dirty="0"/>
              <a:t>Что значит – быть подростком?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35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Основная ценность для него – </a:t>
            </a:r>
            <a:r>
              <a:rPr lang="ru-RU" sz="3200" dirty="0">
                <a:solidFill>
                  <a:srgbClr val="FF0000"/>
                </a:solidFill>
              </a:rPr>
              <a:t>СВОБОДА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Свобода в понимании подростка – это возможность делать то, что он хочет.</a:t>
            </a:r>
          </a:p>
          <a:p>
            <a:pPr marL="0" indent="0">
              <a:buNone/>
            </a:pPr>
            <a:r>
              <a:rPr lang="ru-RU" dirty="0"/>
              <a:t>Ему необходимо принадлежать чему-то большему: поклоняться кумиру, желательно «бунтарю», быть приверженным какой-нибудь «альтернативной» идеологии, чувствовать себя частью чего-то сильного.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74477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15448"/>
          </a:xfrm>
        </p:spPr>
        <p:txBody>
          <a:bodyPr>
            <a:normAutofit fontScale="90000"/>
          </a:bodyPr>
          <a:lstStyle/>
          <a:p>
            <a:r>
              <a:rPr lang="ru-RU" dirty="0"/>
              <a:t>Что значит – быть подростком?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Кризис развития, переживаемый подростком, вызывает неизбежные трудности во всех сферах его жизни. Уровень этих трудностей зависит от характера его взаимоотношений с самим собой (своим внутренним миром), окружающими людьми (семьей, сверстниками, другими взрослыми в его социальном окружении) и миром в целом (его нормами и ценностями, его историей и духом времени).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4509120"/>
            <a:ext cx="3168352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5496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80920" cy="4176464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Самое главное и почти единственное средство взаимодействия с подростком - это общение. Разговаривая с ним, мы можем его узнать, принять и убедить в каких-то важных делах. </a:t>
            </a:r>
            <a:br>
              <a:rPr lang="ru-RU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Единственный способ убедить человека – это предложить ему то, что </a:t>
            </a:r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 хочет!</a:t>
            </a:r>
          </a:p>
        </p:txBody>
      </p:sp>
      <p:pic>
        <p:nvPicPr>
          <p:cNvPr id="4098" name="Picture 2" descr="C:\Users\Евгения\Desktop\картинки к презентации\55d17ea42074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244" y="5085184"/>
            <a:ext cx="1968219" cy="14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9267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Что нужно подростку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Им нужно, как воздух, </a:t>
            </a:r>
            <a:r>
              <a:rPr lang="ru-RU" dirty="0">
                <a:solidFill>
                  <a:srgbClr val="FF0000"/>
                </a:solidFill>
              </a:rPr>
              <a:t>уважение и признание </a:t>
            </a:r>
            <a:r>
              <a:rPr lang="ru-RU" dirty="0"/>
              <a:t>окружающих, и они готовы многое за это отдать.</a:t>
            </a:r>
          </a:p>
          <a:p>
            <a:r>
              <a:rPr lang="ru-RU" dirty="0"/>
              <a:t>Они хотят обрести принципы и правила, и кое-что у них уже есть. Они честны перед собой и теми, кто для них значим. И они уважают честность.</a:t>
            </a:r>
          </a:p>
        </p:txBody>
      </p:sp>
    </p:spTree>
    <p:extLst>
      <p:ext uri="{BB962C8B-B14F-4D97-AF65-F5344CB8AC3E}">
        <p14:creationId xmlns:p14="http://schemas.microsoft.com/office/powerpoint/2010/main" val="38460304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/>
              <a:t>Стереотипы восприятия взрослого подростком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1.«Взрослый всегда говорит, что правильно, что неправильно».</a:t>
            </a:r>
          </a:p>
          <a:p>
            <a:pPr marL="0" indent="0">
              <a:buNone/>
            </a:pPr>
            <a:r>
              <a:rPr lang="ru-RU" i="1" dirty="0">
                <a:solidFill>
                  <a:srgbClr val="0070C0"/>
                </a:solidFill>
              </a:rPr>
              <a:t>При взаимодействии с подростком следует учитывать, что мы не даем ему оценку, мы делимся своими чувствами.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2.«Взрослый всегда считает, что он прав».</a:t>
            </a:r>
          </a:p>
          <a:p>
            <a:pPr marL="0" indent="0">
              <a:buNone/>
            </a:pPr>
            <a:r>
              <a:rPr lang="ru-RU" i="1" dirty="0">
                <a:solidFill>
                  <a:srgbClr val="0070C0"/>
                </a:solidFill>
              </a:rPr>
              <a:t>Важно стремиться к установлению доверительных отношений. Это предполагает восприятие информации, получаемой от подростка, как достоверной, не выказывая ни доли сомнения в услышанном.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154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8858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/>
              <a:t>Стереотипы восприятия взрослого подростком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3.«Взрослый не уважает мой опыт».</a:t>
            </a:r>
          </a:p>
          <a:p>
            <a:pPr marL="0" indent="0">
              <a:buNone/>
            </a:pPr>
            <a:r>
              <a:rPr lang="ru-RU" i="1" dirty="0">
                <a:solidFill>
                  <a:srgbClr val="0070C0"/>
                </a:solidFill>
              </a:rPr>
              <a:t>Необходимо исходить из того, что опыт, даже негативный, при условии принятия и переосмысления, выступает в качестве ресурса для личностного роста.</a:t>
            </a:r>
          </a:p>
          <a:p>
            <a:endParaRPr lang="ru-RU" dirty="0"/>
          </a:p>
          <a:p>
            <a:r>
              <a:rPr lang="ru-RU" dirty="0"/>
              <a:t>   4. «Взрослый не интересуется тем, что происходит у меня на душе».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i="1" dirty="0">
                <a:solidFill>
                  <a:srgbClr val="0070C0"/>
                </a:solidFill>
              </a:rPr>
              <a:t>Общение с подростком может быть эффективным только в том случае, если взрослый проявляет искренний интерес к миру ребенка.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18234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/>
              <a:t>Стереотипы восприятия взрослого подростком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5. «Взрослый навязчив».</a:t>
            </a:r>
          </a:p>
          <a:p>
            <a:pPr marL="0" indent="0">
              <a:buNone/>
            </a:pPr>
            <a:r>
              <a:rPr lang="ru-RU" i="1" dirty="0">
                <a:solidFill>
                  <a:srgbClr val="0070C0"/>
                </a:solidFill>
              </a:rPr>
              <a:t>Если ребенок не хочет общаться, отложите встречу до более удобного момента. Не ждите, когда ребенок попросит Вас сам об этом.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6.«Взрослого можно использовать».</a:t>
            </a:r>
          </a:p>
          <a:p>
            <a:pPr marL="0" indent="0">
              <a:buNone/>
            </a:pPr>
            <a:r>
              <a:rPr lang="ru-RU" i="1" dirty="0">
                <a:solidFill>
                  <a:srgbClr val="0070C0"/>
                </a:solidFill>
              </a:rPr>
              <a:t>Достаточно часто дети пытаются играть на жалости, на сочувствии и успешно справляются с этой ролью.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7. «Взрослый опасен».</a:t>
            </a:r>
          </a:p>
          <a:p>
            <a:pPr marL="0" indent="0">
              <a:buNone/>
            </a:pPr>
            <a:r>
              <a:rPr lang="ru-RU" i="1" dirty="0">
                <a:solidFill>
                  <a:srgbClr val="0070C0"/>
                </a:solidFill>
              </a:rPr>
              <a:t>Дети очень чувствительны ко лжи взрослых, особенно те, кто не раз обжегся на этом в своей жизни.</a:t>
            </a:r>
          </a:p>
        </p:txBody>
      </p:sp>
    </p:spTree>
    <p:extLst>
      <p:ext uri="{BB962C8B-B14F-4D97-AF65-F5344CB8AC3E}">
        <p14:creationId xmlns:p14="http://schemas.microsoft.com/office/powerpoint/2010/main" val="32114462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/>
              <a:t>Принципы общения с подростком: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Главное, что должны знать взрослые это то, что благоприятное общение для ребенка - это средство защищенности. А именно </a:t>
            </a:r>
            <a:r>
              <a:rPr lang="ru-RU" b="1" dirty="0">
                <a:solidFill>
                  <a:srgbClr val="00B050"/>
                </a:solidFill>
              </a:rPr>
              <a:t>чувство защиты - это основная потребность ребенка в подростковом возрасте. </a:t>
            </a:r>
            <a:r>
              <a:rPr lang="ru-RU" dirty="0"/>
              <a:t>Поэтому цель любого общения - это дать почувствовать, что он значим и защищен вами.</a:t>
            </a:r>
          </a:p>
        </p:txBody>
      </p:sp>
    </p:spTree>
    <p:extLst>
      <p:ext uri="{BB962C8B-B14F-4D97-AF65-F5344CB8AC3E}">
        <p14:creationId xmlns:p14="http://schemas.microsoft.com/office/powerpoint/2010/main" val="11246174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/>
              <a:t>Принципы общения с подростком: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sz="2000" dirty="0"/>
              <a:t>При разговоре с подростком необходимо убрать сюсюканье. </a:t>
            </a:r>
          </a:p>
          <a:p>
            <a:pPr marL="514350" indent="-514350">
              <a:buAutoNum type="arabicPeriod"/>
            </a:pPr>
            <a:r>
              <a:rPr lang="ru-RU" sz="2000" dirty="0"/>
              <a:t>Причиной общения с подростком не может быть необходимость в выполнении им каких то действий. </a:t>
            </a:r>
          </a:p>
          <a:p>
            <a:pPr marL="514350" indent="-514350">
              <a:buAutoNum type="arabicPeriod"/>
            </a:pPr>
            <a:r>
              <a:rPr lang="ru-RU" sz="2000" dirty="0"/>
              <a:t>Разговор с подростком никогда не должен быть монологом одного взрослого. </a:t>
            </a:r>
          </a:p>
          <a:p>
            <a:pPr marL="514350" indent="-514350">
              <a:buAutoNum type="arabicPeriod"/>
            </a:pPr>
            <a:r>
              <a:rPr lang="ru-RU" sz="2000" dirty="0"/>
              <a:t>В разговоре всегда спрашивайте мнение и совета подростка. Прислушивайтесь к этому. </a:t>
            </a:r>
          </a:p>
          <a:p>
            <a:pPr marL="514350" indent="-514350">
              <a:buAutoNum type="arabicPeriod"/>
            </a:pPr>
            <a:r>
              <a:rPr lang="ru-RU" sz="2000" dirty="0"/>
              <a:t>В присутствии других людей никогда не критикуйте подростка, не повышайте на него голос и не предъявляйте никаких требований. </a:t>
            </a:r>
          </a:p>
          <a:p>
            <a:pPr marL="514350" indent="-514350">
              <a:buAutoNum type="arabicPeriod"/>
            </a:pPr>
            <a:r>
              <a:rPr lang="ru-RU" sz="2000" dirty="0"/>
              <a:t>Если хотите, чтобы подросток был с вами искренен и открыт, не игнорируйте его маленькие проблемы. </a:t>
            </a:r>
          </a:p>
          <a:p>
            <a:pPr marL="514350" indent="-514350">
              <a:buAutoNum type="arabicPeriod"/>
            </a:pPr>
            <a:r>
              <a:rPr lang="ru-RU" sz="2000" dirty="0"/>
              <a:t>При всем паритете подростка нельзя под него подстраиваться полностью. Не стоит в разговоре применять молодежный сленг. </a:t>
            </a:r>
          </a:p>
          <a:p>
            <a:pPr marL="514350" indent="-514350">
              <a:buAutoNum type="arabicPeriod"/>
            </a:pPr>
            <a:endParaRPr lang="ru-RU" dirty="0"/>
          </a:p>
          <a:p>
            <a:pPr marL="514350" indent="-514350">
              <a:buAutoNum type="arabicPeriod"/>
            </a:pPr>
            <a:endParaRPr lang="ru-RU" dirty="0"/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30053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/>
              <a:t>Принципы общения с подростком: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8.Темы разговоров с подростком не должны затрагивать прошлое, юные годы взрослого. Это не интересует и вызывает непонимание.</a:t>
            </a:r>
          </a:p>
          <a:p>
            <a:pPr marL="0" indent="0">
              <a:buNone/>
            </a:pPr>
            <a:r>
              <a:rPr lang="ru-RU" dirty="0"/>
              <a:t>9. Не задавайте односложные и типичные вопросы, если только не хотите прекратить данный разговор.</a:t>
            </a:r>
          </a:p>
          <a:p>
            <a:pPr marL="0" indent="0">
              <a:buNone/>
            </a:pPr>
            <a:r>
              <a:rPr lang="ru-RU" dirty="0"/>
              <a:t>10. Нельзя быть дилетантом в разговоре на ту или иную тему. Вы должны разбираться в том, о чем говорит ваш подросток. </a:t>
            </a:r>
          </a:p>
          <a:p>
            <a:pPr marL="0" indent="0">
              <a:buNone/>
            </a:pPr>
            <a:r>
              <a:rPr lang="ru-RU" dirty="0"/>
              <a:t>11. Когда подросток высказывает свое мнение никогда его не перебивайте, не останавливайте разными фразами.</a:t>
            </a:r>
          </a:p>
          <a:p>
            <a:pPr marL="0" indent="0">
              <a:buNone/>
            </a:pPr>
            <a:r>
              <a:rPr lang="ru-RU" dirty="0"/>
              <a:t>12. Когда есть за что, обязательно хвалите подростка.  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10200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/>
              <a:t>Принципы общения с подростком: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13. Важный аспект для подростка - это конфиденциальность.</a:t>
            </a:r>
          </a:p>
          <a:p>
            <a:pPr marL="0" indent="0">
              <a:buNone/>
            </a:pPr>
            <a:r>
              <a:rPr lang="ru-RU" dirty="0"/>
              <a:t>14. Подросток не должен бояться вашей реакции на его рассказ, нельзя давать оценку его действий.</a:t>
            </a:r>
          </a:p>
          <a:p>
            <a:pPr marL="0" indent="0">
              <a:buNone/>
            </a:pPr>
            <a:r>
              <a:rPr lang="ru-RU" dirty="0"/>
              <a:t>15. Если в момент общения не удалось избежать конфликта, запомните - не оскорбляйте подростка! Если все же не получилось этого избежать - обязательно искренне извинитесь.</a:t>
            </a:r>
          </a:p>
          <a:p>
            <a:pPr marL="0" indent="0">
              <a:buNone/>
            </a:pPr>
            <a:r>
              <a:rPr lang="ru-RU" dirty="0"/>
              <a:t>16. Признавайте и уважайте "частную территорию" подростка. Это то, о чем он не хочет говорить.</a:t>
            </a:r>
          </a:p>
        </p:txBody>
      </p:sp>
    </p:spTree>
    <p:extLst>
      <p:ext uri="{BB962C8B-B14F-4D97-AF65-F5344CB8AC3E}">
        <p14:creationId xmlns:p14="http://schemas.microsoft.com/office/powerpoint/2010/main" val="31132937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dirty="0"/>
              <a:t>Говорим о ПАВ </a:t>
            </a:r>
            <a:r>
              <a:rPr lang="ru-RU" sz="3100" dirty="0"/>
              <a:t>(разговор с подростками)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Безусловно, тема должна затрагивать подростков. То есть быть им близка и понятна. А для этого следует учитывать местные особенности и общие тенденции, моду. </a:t>
            </a:r>
          </a:p>
          <a:p>
            <a:r>
              <a:rPr lang="ru-RU" dirty="0">
                <a:solidFill>
                  <a:srgbClr val="0070C0"/>
                </a:solidFill>
              </a:rPr>
              <a:t>Например,</a:t>
            </a:r>
            <a:r>
              <a:rPr lang="ru-RU" dirty="0"/>
              <a:t> тема о вреде допингов. О чем принято говорить? Мы чаще всего рассказываем </a:t>
            </a:r>
            <a:r>
              <a:rPr lang="ru-RU" dirty="0">
                <a:solidFill>
                  <a:srgbClr val="FF0000"/>
                </a:solidFill>
              </a:rPr>
              <a:t>о вреде курения и употребления спиртного, вскользь касаясь вопросов, связанных с токсикоманией или наркотиками</a:t>
            </a:r>
            <a:r>
              <a:rPr lang="ru-RU" dirty="0"/>
              <a:t>. Но как много детей курят, пьют алкоголь или уединяются с токсичными веществами? Большинству из них это и в голову не приходит, ведь время они проводят в основном в интернете и в "Макдональдсе (сегодня «Вкусно и точка»)", а не в подворотнях, как это было в конце прошлого века. Но достаточно выйти на улицу и пройти мимо популярных у подростков заведений фаст-</a:t>
            </a:r>
            <a:r>
              <a:rPr lang="ru-RU" dirty="0" err="1"/>
              <a:t>фуда</a:t>
            </a:r>
            <a:r>
              <a:rPr lang="ru-RU" dirty="0"/>
              <a:t>, чтобы заметить то, что почти все они употребляют </a:t>
            </a:r>
            <a:r>
              <a:rPr lang="ru-RU" b="1" dirty="0">
                <a:solidFill>
                  <a:srgbClr val="FF0000"/>
                </a:solidFill>
              </a:rPr>
              <a:t>энергетические напитки и дымят «</a:t>
            </a:r>
            <a:r>
              <a:rPr lang="ru-RU" b="1" dirty="0" err="1">
                <a:solidFill>
                  <a:srgbClr val="FF0000"/>
                </a:solidFill>
              </a:rPr>
              <a:t>вейпами</a:t>
            </a:r>
            <a:r>
              <a:rPr lang="ru-RU" b="1" dirty="0">
                <a:solidFill>
                  <a:srgbClr val="FF0000"/>
                </a:solidFill>
              </a:rPr>
              <a:t>»</a:t>
            </a:r>
            <a:r>
              <a:rPr lang="ru-RU" dirty="0"/>
              <a:t>. А это – допинги, причем гораздо более страшные, чем наркотики, сигареты или алкоголь, поскольку с их приобретением нет никаких проблем. </a:t>
            </a:r>
          </a:p>
        </p:txBody>
      </p:sp>
    </p:spTree>
    <p:extLst>
      <p:ext uri="{BB962C8B-B14F-4D97-AF65-F5344CB8AC3E}">
        <p14:creationId xmlns:p14="http://schemas.microsoft.com/office/powerpoint/2010/main" val="1807190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dirty="0"/>
              <a:t>Говорим о ПАВ </a:t>
            </a:r>
            <a:r>
              <a:rPr lang="ru-RU" sz="3100" dirty="0"/>
              <a:t>(разговор с подростками)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</p:spPr>
        <p:txBody>
          <a:bodyPr>
            <a:normAutofit/>
          </a:bodyPr>
          <a:lstStyle/>
          <a:p>
            <a:r>
              <a:rPr lang="ru-RU" dirty="0"/>
              <a:t>Взрослый должны моделировать размышления ребенка. </a:t>
            </a:r>
          </a:p>
          <a:p>
            <a:r>
              <a:rPr lang="ru-RU" dirty="0"/>
              <a:t>Почему подростки </a:t>
            </a:r>
            <a:r>
              <a:rPr lang="ru-RU" sz="2000" dirty="0">
                <a:solidFill>
                  <a:srgbClr val="0070C0"/>
                </a:solidFill>
              </a:rPr>
              <a:t>(не ТЫ, а просто размытое подростки) </a:t>
            </a:r>
            <a:r>
              <a:rPr lang="ru-RU" dirty="0"/>
              <a:t>употребляют наркотики? </a:t>
            </a:r>
          </a:p>
          <a:p>
            <a:pPr marL="0" indent="0">
              <a:buNone/>
            </a:pPr>
            <a:r>
              <a:rPr lang="ru-RU" dirty="0"/>
              <a:t>-Чтобы не быть белой вороной, стать частью микросоциума, самоутвердиться таким образом. </a:t>
            </a:r>
          </a:p>
          <a:p>
            <a:r>
              <a:rPr lang="ru-RU" dirty="0"/>
              <a:t>Куда пойдет подросток, которому не хватает тепла дома, </a:t>
            </a:r>
          </a:p>
          <a:p>
            <a:pPr marL="0" indent="0">
              <a:buNone/>
            </a:pPr>
            <a:r>
              <a:rPr lang="ru-RU" dirty="0"/>
              <a:t>-будет искать и найдет это тепло на улице.</a:t>
            </a:r>
          </a:p>
        </p:txBody>
      </p:sp>
    </p:spTree>
    <p:extLst>
      <p:ext uri="{BB962C8B-B14F-4D97-AF65-F5344CB8AC3E}">
        <p14:creationId xmlns:p14="http://schemas.microsoft.com/office/powerpoint/2010/main" val="2978572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dirty="0"/>
              <a:t>Говорим о ПАВ </a:t>
            </a:r>
            <a:r>
              <a:rPr lang="ru-RU" sz="3100" dirty="0"/>
              <a:t>(разговор с подростками)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</p:spPr>
        <p:txBody>
          <a:bodyPr>
            <a:normAutofit/>
          </a:bodyPr>
          <a:lstStyle/>
          <a:p>
            <a:r>
              <a:rPr lang="ru-RU" dirty="0"/>
              <a:t>Подросток </a:t>
            </a:r>
            <a:r>
              <a:rPr lang="ru-RU" sz="2400" dirty="0">
                <a:solidFill>
                  <a:srgbClr val="0070C0"/>
                </a:solidFill>
              </a:rPr>
              <a:t>(лучше просто Человек) </a:t>
            </a:r>
            <a:r>
              <a:rPr lang="ru-RU" dirty="0"/>
              <a:t>в принципе не способен переносить одиночество. Как избежать одиночества</a:t>
            </a:r>
          </a:p>
          <a:p>
            <a:pPr marL="0" indent="0">
              <a:buNone/>
            </a:pPr>
            <a:r>
              <a:rPr lang="ru-RU" dirty="0"/>
              <a:t>- Он должен постоянно взаимодействовать с окружающими </a:t>
            </a:r>
          </a:p>
          <a:p>
            <a:r>
              <a:rPr lang="ru-RU" dirty="0"/>
              <a:t>Специалисту (родителю)надо смоделировать его рассуждения, но опять же без демагогии, без дидактики, так, чтобы через внутренний диалог он пришел к мысли, что не стоит употреблять наркотики. Но не потому что умрет, а потому что заболеет и не сможет играть в футбол. </a:t>
            </a:r>
          </a:p>
        </p:txBody>
      </p:sp>
    </p:spTree>
    <p:extLst>
      <p:ext uri="{BB962C8B-B14F-4D97-AF65-F5344CB8AC3E}">
        <p14:creationId xmlns:p14="http://schemas.microsoft.com/office/powerpoint/2010/main" val="27342256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Говорим о ПАВ</a:t>
            </a: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ТИПИЧНАЯ ошибка - подростков пытаются запугать рассказами о вреде наркотиков. Родителям при этом рассказывают о симптомах наркотизации: какие бывают зрачки у наркомана, какие вены и т. д., якобы, зная все это, родители быстрее заметят, что с их ребенком приключилась беда, и быстренько решат проблему. </a:t>
            </a:r>
          </a:p>
          <a:p>
            <a:r>
              <a:rPr lang="ru-RU" dirty="0"/>
              <a:t>Подростка нельзя запугать, потому что по своей психологической структуре он бессмертен. Бессмертен и бесстрашен. Подросток психологически не может представить, что он когда-нибудь биологически умрет. Это очевидная вещь. Поэтому говорить ему: будешь употреблять наркотики - умрешь, - глупо!!! С подростком надо говорить о границах его личности, о самоуважении и самоутверждении.</a:t>
            </a:r>
          </a:p>
        </p:txBody>
      </p:sp>
    </p:spTree>
    <p:extLst>
      <p:ext uri="{BB962C8B-B14F-4D97-AF65-F5344CB8AC3E}">
        <p14:creationId xmlns:p14="http://schemas.microsoft.com/office/powerpoint/2010/main" val="3087107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/>
              <a:t>ПРИЧИНЫ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ФИЗИОЛОГИЧЕСКИЕ ПРИЧИНЫ</a:t>
            </a:r>
          </a:p>
          <a:p>
            <a:pPr marL="0" indent="0">
              <a:buNone/>
            </a:pPr>
            <a:r>
              <a:rPr lang="ru-RU" dirty="0"/>
              <a:t>Высокая выработка гормона радости при их приеме.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1394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Говорим о ПАВ </a:t>
            </a:r>
            <a:r>
              <a:rPr lang="ru-RU" sz="3100" dirty="0"/>
              <a:t>(разговор с родителями)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Что необходимо сделать, чтобы ребенок не стал употреблять наркотики? Нужно, чтобы он осознавал себя личностью, только личность обладает потенциалом сказать </a:t>
            </a:r>
            <a:r>
              <a:rPr lang="ru-RU" dirty="0">
                <a:solidFill>
                  <a:srgbClr val="FF0000"/>
                </a:solidFill>
              </a:rPr>
              <a:t>«НЕТ!»</a:t>
            </a:r>
          </a:p>
          <a:p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</a:endParaRPr>
          </a:p>
          <a:p>
            <a:r>
              <a:rPr lang="ru-RU" b="1" i="1" dirty="0">
                <a:solidFill>
                  <a:srgbClr val="00B050"/>
                </a:solidFill>
              </a:rPr>
              <a:t>Поэтому главная наша задача - воспитать уважающую себя личность. </a:t>
            </a:r>
          </a:p>
        </p:txBody>
      </p:sp>
    </p:spTree>
    <p:extLst>
      <p:ext uri="{BB962C8B-B14F-4D97-AF65-F5344CB8AC3E}">
        <p14:creationId xmlns:p14="http://schemas.microsoft.com/office/powerpoint/2010/main" val="6935396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Говорим о ПАВ </a:t>
            </a:r>
            <a:r>
              <a:rPr lang="ru-RU" sz="3100" dirty="0"/>
              <a:t>(разговор с родителями)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Родители, подавляющие ребенка, не уважающие его, не пытающиеся с ним взаимодействовать как с личностью, совершают огромную ошибку. Они не понимают, что, воспитывая ребенка посредством окриков и приказаний, выбивают из него внутренние силы, внутренний потенциал. Такой ребенок никогда не сможет дяде на улице или другу сказать "нет". Родители, одумайтесь! </a:t>
            </a:r>
          </a:p>
        </p:txBody>
      </p:sp>
    </p:spTree>
    <p:extLst>
      <p:ext uri="{BB962C8B-B14F-4D97-AF65-F5344CB8AC3E}">
        <p14:creationId xmlns:p14="http://schemas.microsoft.com/office/powerpoint/2010/main" val="38952569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Говорим о ПАВ </a:t>
            </a:r>
            <a:r>
              <a:rPr lang="ru-RU" sz="3100" dirty="0"/>
              <a:t>(разговор с родителями)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Родители, остановитесь! </a:t>
            </a:r>
          </a:p>
          <a:p>
            <a:pPr marL="0" indent="0">
              <a:buNone/>
            </a:pPr>
            <a:r>
              <a:rPr lang="ru-RU" dirty="0"/>
              <a:t>Не ругайте и не наказывайте ребенка за то, что он вступает с вами или учителями в спор, доказывая свою правоту. Он учится отстаивать свою точку зрения, а если вы с ней не согласны, ищите решение в диалоге, а не в безапелляционных окриках.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31464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34634"/>
            <a:ext cx="8616956" cy="646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6793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</a:rPr>
              <a:t>Когда вызывать СКОРУЮ ПОМОЩЬ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2200" dirty="0"/>
              <a:t>угнетение дыхания (одышка, синие пальцы, губы), остановка дыхания;</a:t>
            </a:r>
          </a:p>
          <a:p>
            <a:pPr>
              <a:buFontTx/>
              <a:buChar char="-"/>
            </a:pPr>
            <a:r>
              <a:rPr lang="ru-RU" sz="2200" dirty="0"/>
              <a:t>потеря сознания;</a:t>
            </a:r>
          </a:p>
          <a:p>
            <a:pPr marL="0" indent="0">
              <a:buNone/>
            </a:pPr>
            <a:r>
              <a:rPr lang="ru-RU" sz="2200" dirty="0"/>
              <a:t>- аритмия, тахикардия, фибрилляция, прекращение сердцебиения;</a:t>
            </a:r>
          </a:p>
          <a:p>
            <a:pPr marL="0" indent="0">
              <a:buNone/>
            </a:pPr>
            <a:r>
              <a:rPr lang="ru-RU" sz="2200" dirty="0"/>
              <a:t>- гипертермическая реакция – «трясучка» (температура постоянно скачет, снижается/повышается давление);</a:t>
            </a:r>
          </a:p>
          <a:p>
            <a:pPr marL="0" indent="0">
              <a:buNone/>
            </a:pPr>
            <a:r>
              <a:rPr lang="ru-RU" sz="2200" dirty="0"/>
              <a:t>- тяжелая абстиненция – затянувшаяся или необычайная «ломка»;</a:t>
            </a:r>
          </a:p>
          <a:p>
            <a:pPr marL="0" indent="0">
              <a:buNone/>
            </a:pPr>
            <a:r>
              <a:rPr lang="ru-RU" sz="2200" dirty="0"/>
              <a:t>-длительная непрекращающаяся рвота;</a:t>
            </a:r>
          </a:p>
          <a:p>
            <a:pPr marL="0" indent="0">
              <a:buNone/>
            </a:pPr>
            <a:r>
              <a:rPr lang="ru-RU" sz="2200" dirty="0"/>
              <a:t>- галлюцинации, паранойя, панические атаки;</a:t>
            </a:r>
          </a:p>
          <a:p>
            <a:pPr marL="0" indent="0">
              <a:buNone/>
            </a:pPr>
            <a:r>
              <a:rPr lang="ru-RU" sz="2200" dirty="0"/>
              <a:t>- при длительном необъяснимом сне (сонном состоянии).</a:t>
            </a:r>
          </a:p>
        </p:txBody>
      </p:sp>
    </p:spTree>
    <p:extLst>
      <p:ext uri="{BB962C8B-B14F-4D97-AF65-F5344CB8AC3E}">
        <p14:creationId xmlns:p14="http://schemas.microsoft.com/office/powerpoint/2010/main" val="35475895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3266" y="1412776"/>
            <a:ext cx="8305800" cy="4968552"/>
          </a:xfrm>
        </p:spPr>
        <p:txBody>
          <a:bodyPr>
            <a:noAutofit/>
          </a:bodyPr>
          <a:lstStyle/>
          <a:p>
            <a:r>
              <a:rPr lang="ru-RU" sz="4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 И ВЗАИМОПОНИМАНИЕ!</a:t>
            </a:r>
            <a:br>
              <a:rPr 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АНО «Уральский центр медиации»</a:t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www.ualmediator.ru</a:t>
            </a:r>
            <a:br>
              <a:rPr lang="en-US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тел. +7(343)290-21-31,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8-912-202-52-12</a:t>
            </a:r>
            <a:br>
              <a:rPr lang="ru-RU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0" name="Picture 2" descr="C:\Users\Евгения\Desktop\картинки к презентации\спасибо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645024"/>
            <a:ext cx="2805645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48264" y="684152"/>
            <a:ext cx="2118717" cy="145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119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486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/>
              <a:t>ПРИЧИНЫ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СОЦИАЛЬНО-ПСИХОЛОГИЧЕСКИЕ ПРИЧИНЫ</a:t>
            </a:r>
          </a:p>
          <a:p>
            <a:r>
              <a:rPr lang="ru-RU" dirty="0"/>
              <a:t>Недостаток родительской любви, потребность во внимании и уважении с их стороны. Отсутствие любви и заботы провоцирует детей искать другие способы выделиться. Согласитесь, ведь с раннего детства человек знает, болезнь – гарантия того, что за тобой будут ухаживать.</a:t>
            </a:r>
          </a:p>
          <a:p>
            <a:r>
              <a:rPr lang="ru-RU" dirty="0"/>
              <a:t>Любопытство, желание попробовать что-то новое и необычное </a:t>
            </a:r>
          </a:p>
          <a:p>
            <a:r>
              <a:rPr lang="ru-RU" dirty="0"/>
              <a:t>К сожалению, «полюбопытствовав» единожды, подросток вряд ли сможет отказаться от желания повторно испытать наслаждение и эйфорию.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4590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486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/>
              <a:t>ПРИЧИНЫ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 fontScale="92500"/>
          </a:bodyPr>
          <a:lstStyle/>
          <a:p>
            <a:r>
              <a:rPr lang="ru-RU" dirty="0"/>
              <a:t>СОЦИАЛЬНО-ПСИХОЛОГИЧЕСКИЕ ПРИЧИНЫ</a:t>
            </a:r>
          </a:p>
          <a:p>
            <a:r>
              <a:rPr lang="ru-RU" dirty="0"/>
              <a:t>Попав в неблагоприятную среду и под влияние дурной компании, лишь немногие смогут противостоять её нажиму. Соблазн велик и риск высок, но кто об этом думает, когда возникает потребность заявить о себе и возвыситься в глазах окружающих?</a:t>
            </a:r>
          </a:p>
          <a:p>
            <a:r>
              <a:rPr lang="ru-RU" dirty="0"/>
              <a:t>Отсутствие чувства ответственности, дисциплины</a:t>
            </a:r>
          </a:p>
          <a:p>
            <a:r>
              <a:rPr lang="ru-RU" dirty="0"/>
              <a:t>Жизнь большинства из них основывается на эгоизме и полном отсутствии ответственности перед семьей и остальным обществом. У таких подростков завышенные требования к окружающим, но сами они не могут справиться ни с одной проблемой.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8896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486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/>
              <a:t>ПРИЧИНЫ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ПРОВОЦИРУЮЩИЕ ФАКТОРЫ</a:t>
            </a:r>
          </a:p>
          <a:p>
            <a:r>
              <a:rPr lang="ru-RU" dirty="0"/>
              <a:t>Асоциальный образ жизни. Становится популярнее с каждым годом в связи с пропагандой нигилизма и бунтарства;</a:t>
            </a:r>
          </a:p>
          <a:p>
            <a:r>
              <a:rPr lang="ru-RU" dirty="0"/>
              <a:t>Желание быть похожим на кумира (подражание) – ими могут быть не только звезды, но и харизматические сверстники;</a:t>
            </a:r>
          </a:p>
          <a:p>
            <a:r>
              <a:rPr lang="ru-RU" dirty="0"/>
              <a:t>Психологическое или физическое (включая сексуальное) насилие – наркотики становятся своеобразным способом уйти от реальности.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3668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rmAutofit fontScale="90000"/>
          </a:bodyPr>
          <a:lstStyle/>
          <a:p>
            <a:r>
              <a:rPr lang="ru-RU" dirty="0"/>
              <a:t>Что значит – быть подростком?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Подростковый возраст – это период человеческой жизни, когда все перестраивается и перекраивается, когда рушится старое и строится новое, когда все ставится под сомнение, а с другой стороны – во всем есть стопроцентная уверенность.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1748" y="3284984"/>
            <a:ext cx="2960172" cy="19744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2160" y="3251622"/>
            <a:ext cx="3011142" cy="20074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52356" y="4634707"/>
            <a:ext cx="3273836" cy="218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347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rmAutofit fontScale="90000"/>
          </a:bodyPr>
          <a:lstStyle/>
          <a:p>
            <a:r>
              <a:rPr lang="ru-RU" dirty="0"/>
              <a:t>Что значит – быть подростком?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Быть подростком – это совсем не просто. Подросток вынужден решать, наверное, самые важные задачи, стоящие перед личностью. </a:t>
            </a:r>
            <a:endParaRPr lang="en-US" dirty="0"/>
          </a:p>
          <a:p>
            <a:pPr marL="0" indent="0">
              <a:buNone/>
            </a:pPr>
            <a:r>
              <a:rPr lang="ru-RU" sz="3600" dirty="0">
                <a:solidFill>
                  <a:srgbClr val="0070C0"/>
                </a:solidFill>
              </a:rPr>
              <a:t>Я и моя жизнь.</a:t>
            </a:r>
            <a:endParaRPr lang="en-US" sz="3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dirty="0"/>
              <a:t> </a:t>
            </a:r>
            <a:r>
              <a:rPr lang="en-US" dirty="0"/>
              <a:t>                               </a:t>
            </a:r>
            <a:r>
              <a:rPr lang="ru-RU" sz="3600" dirty="0">
                <a:solidFill>
                  <a:srgbClr val="0070C0"/>
                </a:solidFill>
              </a:rPr>
              <a:t>Я и другие люди. </a:t>
            </a:r>
          </a:p>
          <a:p>
            <a:pPr marL="0" indent="0">
              <a:buNone/>
            </a:pPr>
            <a:r>
              <a:rPr lang="ru-RU" sz="3600" dirty="0">
                <a:solidFill>
                  <a:srgbClr val="0070C0"/>
                </a:solidFill>
              </a:rPr>
              <a:t>                       Я и весь мир вокруг меня.</a:t>
            </a:r>
          </a:p>
          <a:p>
            <a:pPr marL="0" indent="0">
              <a:buNone/>
            </a:pPr>
            <a:endParaRPr lang="ru-RU" sz="36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2000" dirty="0">
                <a:solidFill>
                  <a:srgbClr val="0070C0"/>
                </a:solidFill>
              </a:rPr>
              <a:t>Подросток должен разобраться со всеми этими отношениями, найти себя и свое место в этой жизни, ощутить свою целостность и способность жить.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996952"/>
            <a:ext cx="2880320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987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rmAutofit fontScale="90000"/>
          </a:bodyPr>
          <a:lstStyle/>
          <a:p>
            <a:r>
              <a:rPr lang="ru-RU" dirty="0"/>
              <a:t>Что значит – быть подростком?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Массу трудностей, больших и маленьких, он вынужден преодолевать на этом пути, часто оставаясь в </a:t>
            </a:r>
            <a:r>
              <a:rPr lang="ru-RU" dirty="0">
                <a:solidFill>
                  <a:srgbClr val="FF0000"/>
                </a:solidFill>
              </a:rPr>
              <a:t>одиночестве</a:t>
            </a:r>
            <a:r>
              <a:rPr lang="ru-RU" dirty="0"/>
              <a:t>, без поддержки со стороны близких людей. </a:t>
            </a:r>
          </a:p>
          <a:p>
            <a:pPr marL="0" indent="0">
              <a:buNone/>
            </a:pPr>
            <a:r>
              <a:rPr lang="ru-RU" dirty="0"/>
              <a:t>Быть подростком – это часто очень опасно, это баланс между желанием жить и умереть, желанием стать кем-то или сдаться.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3789040"/>
            <a:ext cx="4580334" cy="23542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4509120"/>
            <a:ext cx="4234061" cy="223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18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932</TotalTime>
  <Words>2126</Words>
  <Application>Microsoft Office PowerPoint</Application>
  <PresentationFormat>Экран (4:3)</PresentationFormat>
  <Paragraphs>156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Поток</vt:lpstr>
      <vt:lpstr>     «Как уберечь ребенка от употребления психо-активных веществ в существующей реальности»</vt:lpstr>
      <vt:lpstr>Презентация PowerPoint</vt:lpstr>
      <vt:lpstr>ПРИЧИНЫ</vt:lpstr>
      <vt:lpstr>ПРИЧИНЫ</vt:lpstr>
      <vt:lpstr>ПРИЧИНЫ</vt:lpstr>
      <vt:lpstr>ПРИЧИНЫ</vt:lpstr>
      <vt:lpstr>Что значит – быть подростком?</vt:lpstr>
      <vt:lpstr>Что значит – быть подростком?</vt:lpstr>
      <vt:lpstr>Что значит – быть подростком?</vt:lpstr>
      <vt:lpstr>Что значит – быть подростком?</vt:lpstr>
      <vt:lpstr>Что значит – быть подростком?</vt:lpstr>
      <vt:lpstr>Что значит – быть подростком?</vt:lpstr>
      <vt:lpstr>Что значит – быть подростком?</vt:lpstr>
      <vt:lpstr>Что значит – быть подростком?</vt:lpstr>
      <vt:lpstr>Что значит – быть подростком?</vt:lpstr>
      <vt:lpstr>Что значит – быть подростком?</vt:lpstr>
      <vt:lpstr>Самое главное и почти единственное средство взаимодействия с подростком - это общение. Разговаривая с ним, мы можем его узнать, принять и убедить в каких-то важных делах.  Единственный способ убедить человека – это предложить ему то, что ОН хочет!</vt:lpstr>
      <vt:lpstr>Что нужно подростку</vt:lpstr>
      <vt:lpstr>Стереотипы восприятия взрослого подростком</vt:lpstr>
      <vt:lpstr>Стереотипы восприятия взрослого подростком</vt:lpstr>
      <vt:lpstr>Стереотипы восприятия взрослого подростком</vt:lpstr>
      <vt:lpstr>Принципы общения с подростком:</vt:lpstr>
      <vt:lpstr>Принципы общения с подростком:</vt:lpstr>
      <vt:lpstr>Принципы общения с подростком:</vt:lpstr>
      <vt:lpstr>Принципы общения с подростком:</vt:lpstr>
      <vt:lpstr>Говорим о ПАВ (разговор с подростками)</vt:lpstr>
      <vt:lpstr>Говорим о ПАВ (разговор с подростками)</vt:lpstr>
      <vt:lpstr>Говорим о ПАВ (разговор с подростками)</vt:lpstr>
      <vt:lpstr>Говорим о ПАВ</vt:lpstr>
      <vt:lpstr>Говорим о ПАВ (разговор с родителями)</vt:lpstr>
      <vt:lpstr>Говорим о ПАВ (разговор с родителями)</vt:lpstr>
      <vt:lpstr>Говорим о ПАВ (разговор с родителями)</vt:lpstr>
      <vt:lpstr>Презентация PowerPoint</vt:lpstr>
      <vt:lpstr>Когда вызывать СКОРУЮ ПОМОЩЬ</vt:lpstr>
      <vt:lpstr>СПАСИБО ЗА ВНИМАНИЕ И ВЗАИМОПОНИМАНИЕ!   АНО «Уральский центр медиации» www.ualmediator.ru тел. +7(343)290-21-31, Wh 8-912-202-52-12  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Сквозная схема реабилитации в РЦ «Альтернатива»</dc:title>
  <dc:creator>Admin</dc:creator>
  <cp:lastModifiedBy>Неизвестный пользователь</cp:lastModifiedBy>
  <cp:revision>92</cp:revision>
  <dcterms:created xsi:type="dcterms:W3CDTF">2015-06-21T12:27:35Z</dcterms:created>
  <dcterms:modified xsi:type="dcterms:W3CDTF">2022-09-12T05:44:08Z</dcterms:modified>
</cp:coreProperties>
</file>